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42"/>
  </p:notesMasterIdLst>
  <p:sldIdLst>
    <p:sldId id="256" r:id="rId2"/>
    <p:sldId id="310" r:id="rId3"/>
    <p:sldId id="311" r:id="rId4"/>
    <p:sldId id="307" r:id="rId5"/>
    <p:sldId id="308" r:id="rId6"/>
    <p:sldId id="309" r:id="rId7"/>
    <p:sldId id="300" r:id="rId8"/>
    <p:sldId id="299" r:id="rId9"/>
    <p:sldId id="306" r:id="rId10"/>
    <p:sldId id="313" r:id="rId11"/>
    <p:sldId id="294" r:id="rId12"/>
    <p:sldId id="277" r:id="rId13"/>
    <p:sldId id="301" r:id="rId14"/>
    <p:sldId id="267" r:id="rId15"/>
    <p:sldId id="312" r:id="rId16"/>
    <p:sldId id="302" r:id="rId17"/>
    <p:sldId id="275" r:id="rId18"/>
    <p:sldId id="280" r:id="rId19"/>
    <p:sldId id="303" r:id="rId20"/>
    <p:sldId id="314" r:id="rId21"/>
    <p:sldId id="268" r:id="rId22"/>
    <p:sldId id="293" r:id="rId23"/>
    <p:sldId id="304" r:id="rId24"/>
    <p:sldId id="266" r:id="rId25"/>
    <p:sldId id="282" r:id="rId26"/>
    <p:sldId id="272" r:id="rId27"/>
    <p:sldId id="273" r:id="rId28"/>
    <p:sldId id="270" r:id="rId29"/>
    <p:sldId id="305" r:id="rId30"/>
    <p:sldId id="283" r:id="rId31"/>
    <p:sldId id="284" r:id="rId32"/>
    <p:sldId id="285" r:id="rId33"/>
    <p:sldId id="286" r:id="rId34"/>
    <p:sldId id="287" r:id="rId35"/>
    <p:sldId id="271" r:id="rId36"/>
    <p:sldId id="257" r:id="rId37"/>
    <p:sldId id="298" r:id="rId38"/>
    <p:sldId id="258" r:id="rId39"/>
    <p:sldId id="296" r:id="rId40"/>
    <p:sldId id="297" r:id="rId41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: Thomas" id="{D6978C29-9611-454E-BEB0-C74C95C23F6F}">
          <p14:sldIdLst>
            <p14:sldId id="256"/>
            <p14:sldId id="310"/>
            <p14:sldId id="311"/>
            <p14:sldId id="307"/>
            <p14:sldId id="308"/>
            <p14:sldId id="309"/>
            <p14:sldId id="300"/>
            <p14:sldId id="299"/>
            <p14:sldId id="306"/>
          </p14:sldIdLst>
        </p14:section>
        <p14:section name="Vorstellung perf-test-suite und Tools" id="{50F268F7-17C7-49AF-885E-87545F2B86FD}">
          <p14:sldIdLst>
            <p14:sldId id="313"/>
            <p14:sldId id="294"/>
            <p14:sldId id="277"/>
          </p14:sldIdLst>
        </p14:section>
        <p14:section name="Optimierungen Images: Nils" id="{103AE7DA-C80C-46D3-B255-78E294BA4975}">
          <p14:sldIdLst>
            <p14:sldId id="301"/>
            <p14:sldId id="267"/>
            <p14:sldId id="312"/>
            <p14:sldId id="302"/>
            <p14:sldId id="275"/>
            <p14:sldId id="280"/>
            <p14:sldId id="303"/>
            <p14:sldId id="314"/>
            <p14:sldId id="268"/>
            <p14:sldId id="293"/>
            <p14:sldId id="304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</p14:sldIdLst>
        </p14:section>
        <p14:section name="Abschnitt ohne Titel" id="{C668BF0E-1318-42DF-9CF1-51A92506961A}">
          <p14:sldIdLst>
            <p14:sldId id="257"/>
            <p14:sldId id="298"/>
            <p14:sldId id="258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30"/>
    <a:srgbClr val="ECF0F1"/>
    <a:srgbClr val="2B2B2B"/>
    <a:srgbClr val="353130"/>
    <a:srgbClr val="2D2C2A"/>
    <a:srgbClr val="000000"/>
    <a:srgbClr val="FFA18B"/>
    <a:srgbClr val="2ECC71"/>
    <a:srgbClr val="A9A5A6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852" autoAdjust="0"/>
    <p:restoredTop sz="99169" autoAdjust="0"/>
  </p:normalViewPr>
  <p:slideViewPr>
    <p:cSldViewPr>
      <p:cViewPr>
        <p:scale>
          <a:sx n="80" d="100"/>
          <a:sy n="80" d="100"/>
        </p:scale>
        <p:origin x="-906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42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Diagramm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83119761760888"/>
          <c:y val="5.5430349008840286E-2"/>
          <c:w val="0.86009424878717178"/>
          <c:h val="0.7197493929245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'[Diagramm in Microsoft PowerPoint]Tabelle1'!$B$1</c:f>
              <c:strCache>
                <c:ptCount val="1"/>
                <c:pt idx="0">
                  <c:v>Satisfacion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PowerPoint]Tabelle1'!$B$2:$B$5</c:f>
              <c:numCache>
                <c:formatCode>0.00%</c:formatCode>
                <c:ptCount val="4"/>
                <c:pt idx="0">
                  <c:v>-4.0000000000000001E-3</c:v>
                </c:pt>
                <c:pt idx="1">
                  <c:v>-8.9999999999999993E-3</c:v>
                </c:pt>
                <c:pt idx="2">
                  <c:v>-1.6E-2</c:v>
                </c:pt>
                <c:pt idx="3">
                  <c:v>-3.7999999999999999E-2</c:v>
                </c:pt>
              </c:numCache>
            </c:numRef>
          </c:val>
        </c:ser>
        <c:ser>
          <c:idx val="1"/>
          <c:order val="1"/>
          <c:tx>
            <c:strRef>
              <c:f>'[Diagramm in Microsoft PowerPoint]Tabelle1'!$C$1</c:f>
              <c:strCache>
                <c:ptCount val="1"/>
                <c:pt idx="0">
                  <c:v>Revenue/User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PowerPoint]Tabelle1'!$C$2:$C$5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-1.2500000000000001E-2</c:v>
                </c:pt>
                <c:pt idx="2">
                  <c:v>-2.8000000000000001E-2</c:v>
                </c:pt>
                <c:pt idx="3">
                  <c:v>-4.8000000000000001E-2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4801280"/>
        <c:axId val="96273536"/>
      </c:barChart>
      <c:catAx>
        <c:axId val="9480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6273536"/>
        <c:crosses val="autoZero"/>
        <c:auto val="1"/>
        <c:lblAlgn val="ctr"/>
        <c:lblOffset val="100"/>
        <c:noMultiLvlLbl val="0"/>
      </c:catAx>
      <c:valAx>
        <c:axId val="9627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801280"/>
        <c:crosses val="autoZero"/>
        <c:crossBetween val="between"/>
        <c:majorUnit val="5.000000000000001E-3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Above</a:t>
          </a:r>
          <a:r>
            <a:rPr lang="de-DE" sz="900" kern="1200" dirty="0" smtClean="0"/>
            <a:t> </a:t>
          </a:r>
          <a:r>
            <a:rPr lang="de-DE" sz="900" kern="1200" dirty="0" err="1" smtClean="0"/>
            <a:t>the</a:t>
          </a:r>
          <a:r>
            <a:rPr lang="de-DE" sz="900" kern="1200" dirty="0" smtClean="0"/>
            <a:t> </a:t>
          </a:r>
          <a:r>
            <a:rPr lang="de-DE" sz="900" kern="1200" dirty="0" err="1" smtClean="0"/>
            <a:t>fold</a:t>
          </a:r>
          <a:endParaRPr lang="de-DE" sz="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CSS Sprites</a:t>
          </a:r>
          <a:endParaRPr lang="de-DE" sz="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Minifizierung</a:t>
          </a:r>
          <a:r>
            <a:rPr lang="de-DE" sz="900" kern="1200" dirty="0" smtClean="0"/>
            <a:t> von JS Dateien</a:t>
          </a:r>
          <a:endParaRPr lang="de-DE" sz="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Minifizierung</a:t>
          </a:r>
          <a:r>
            <a:rPr lang="de-DE" sz="900" kern="1200" dirty="0" smtClean="0"/>
            <a:t> von CSS Dateien</a:t>
          </a:r>
          <a:endParaRPr lang="de-DE" sz="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29.04.2015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5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15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68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69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 guter </a:t>
            </a:r>
            <a:r>
              <a:rPr lang="de-DE" dirty="0" err="1" smtClean="0"/>
              <a:t>letzt</a:t>
            </a:r>
            <a:r>
              <a:rPr lang="de-DE" dirty="0" smtClean="0"/>
              <a:t> noch ein Positivbeispiel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51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image" Target="../media/image36.jpe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g"/><Relationship Id="rId5" Type="http://schemas.openxmlformats.org/officeDocument/2006/relationships/hyperlink" Target="http://trimage.org/" TargetMode="External"/><Relationship Id="rId4" Type="http://schemas.openxmlformats.org/officeDocument/2006/relationships/hyperlink" Target="https://imageoptim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99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9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Tools im 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b="1" dirty="0" smtClean="0"/>
              <a:t>April 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13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0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2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51284" y="3645024"/>
            <a:ext cx="4965669" cy="208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32012" y="1268760"/>
            <a:ext cx="5232076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Potenzial für Optimierungen!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Zugangsdaten, die ihr per Mail bekommen habt könnt 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4139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17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01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259227" y="3212976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Performance </a:t>
            </a:r>
            <a:r>
              <a:rPr lang="de-DE" sz="3600" dirty="0" err="1">
                <a:solidFill>
                  <a:schemeClr val="tx2"/>
                </a:solidFill>
              </a:rPr>
              <a:t>matters</a:t>
            </a:r>
            <a:r>
              <a:rPr lang="de-DE" sz="36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452965"/>
            <a:ext cx="9144000" cy="38212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04372" y="234888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1371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6174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930586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9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22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9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317927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4" y="3739871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317927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(v.a. </a:t>
            </a:r>
            <a:r>
              <a:rPr lang="de-DE" dirty="0"/>
              <a:t>PNG und JPG)</a:t>
            </a:r>
            <a:br>
              <a:rPr lang="de-DE" dirty="0"/>
            </a:br>
            <a:r>
              <a:rPr lang="de-DE" sz="1100" dirty="0">
                <a:hlinkClick r:id="rId4"/>
              </a:rPr>
              <a:t>https://</a:t>
            </a:r>
            <a:r>
              <a:rPr lang="de-DE" sz="1100" dirty="0" smtClean="0">
                <a:hlinkClick r:id="rId4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5"/>
              </a:rPr>
              <a:t>http</a:t>
            </a:r>
            <a:r>
              <a:rPr lang="de-DE" sz="1100" dirty="0">
                <a:hlinkClick r:id="rId5"/>
              </a:rPr>
              <a:t>://trimage.org</a:t>
            </a:r>
            <a:r>
              <a:rPr lang="de-DE" sz="1100" dirty="0" smtClean="0">
                <a:hlinkClick r:id="rId5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6" y="3734697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85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3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23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35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090">
        <p:fade/>
      </p:transition>
    </mc:Choice>
    <mc:Fallback xmlns=""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38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39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2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172">
        <p:fade/>
      </p:transition>
    </mc:Choice>
    <mc:Fallback xmlns=""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9182101" cy="6858000"/>
          </a:xfrm>
          <a:prstGeom prst="rect">
            <a:avLst/>
          </a:prstGeom>
        </p:spPr>
      </p:pic>
      <p:pic>
        <p:nvPicPr>
          <p:cNvPr id="1028" name="Picture 4" descr="http://media.zenfs.com/en-US/video/video.pd2upload.com/video.yahoofinance.com%403bcfac20-8f43-37ec-9953-38e6cd43ac92_FU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/>
          <a:stretch/>
        </p:blipFill>
        <p:spPr bwMode="auto">
          <a:xfrm>
            <a:off x="2976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mart web performance optimization case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64" y="878869"/>
            <a:ext cx="6624736" cy="492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010904" y="6453336"/>
            <a:ext cx="8025592" cy="404664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>
                <a:solidFill>
                  <a:srgbClr val="ECF0F1"/>
                </a:solidFill>
              </a:rPr>
              <a:t>Quelle: </a:t>
            </a:r>
            <a:r>
              <a:rPr lang="de-DE" sz="1000" dirty="0" err="1" smtClean="0">
                <a:solidFill>
                  <a:srgbClr val="ECF0F1"/>
                </a:solidFill>
              </a:rPr>
              <a:t>Walmart</a:t>
            </a:r>
            <a:r>
              <a:rPr lang="de-DE" sz="1000" dirty="0" smtClean="0">
                <a:solidFill>
                  <a:srgbClr val="ECF0F1"/>
                </a:solidFill>
              </a:rPr>
              <a:t> 2012</a:t>
            </a:r>
            <a:br>
              <a:rPr lang="de-DE" sz="1000" dirty="0" smtClean="0">
                <a:solidFill>
                  <a:srgbClr val="ECF0F1"/>
                </a:solidFill>
              </a:rPr>
            </a:br>
            <a:r>
              <a:rPr lang="de-DE" sz="1000" dirty="0" smtClean="0">
                <a:solidFill>
                  <a:srgbClr val="ECF0F1"/>
                </a:solidFill>
              </a:rPr>
              <a:t>http</a:t>
            </a:r>
            <a:r>
              <a:rPr lang="de-DE" sz="1000" dirty="0">
                <a:solidFill>
                  <a:srgbClr val="ECF0F1"/>
                </a:solidFill>
              </a:rPr>
              <a:t>://www.webperformancetoday.com/2012/02/28/4-awesome-slides-showing-how-page-speed-correlates-to-business-metrics-at-walmart-com/</a:t>
            </a:r>
            <a:endParaRPr lang="de-DE" sz="1000" dirty="0" smtClean="0">
              <a:solidFill>
                <a:srgbClr val="ECF0F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9512" y="216024"/>
            <a:ext cx="4104456" cy="1916832"/>
          </a:xfrm>
          <a:prstGeom prst="rect">
            <a:avLst/>
          </a:prstGeom>
          <a:solidFill>
            <a:srgbClr val="2B2B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5400" dirty="0" smtClean="0">
                <a:solidFill>
                  <a:srgbClr val="ECF0F1"/>
                </a:solidFill>
              </a:rPr>
              <a:t>=</a:t>
            </a:r>
          </a:p>
        </p:txBody>
      </p:sp>
      <p:sp>
        <p:nvSpPr>
          <p:cNvPr id="12" name="Pfeil nach rechts 11"/>
          <p:cNvSpPr/>
          <p:nvPr/>
        </p:nvSpPr>
        <p:spPr>
          <a:xfrm rot="19710070">
            <a:off x="650211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Steigende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Ladezeiten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555776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Sinkende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Verkaufszahlen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 rot="2716055">
            <a:off x="2948616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6" name="Ovale Legende 15"/>
          <p:cNvSpPr/>
          <p:nvPr/>
        </p:nvSpPr>
        <p:spPr>
          <a:xfrm>
            <a:off x="4283969" y="44624"/>
            <a:ext cx="3932568" cy="871304"/>
          </a:xfrm>
          <a:prstGeom prst="wedgeEllipseCallout">
            <a:avLst>
              <a:gd name="adj1" fmla="val 12754"/>
              <a:gd name="adj2" fmla="val 601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err="1">
                <a:solidFill>
                  <a:schemeClr val="accent2">
                    <a:lumMod val="25000"/>
                  </a:schemeClr>
                </a:solidFill>
              </a:rPr>
              <a:t>Conversion</a:t>
            </a:r>
            <a:r>
              <a:rPr lang="de-DE" sz="1600" b="1" dirty="0">
                <a:solidFill>
                  <a:schemeClr val="accent2">
                    <a:lumMod val="25000"/>
                  </a:schemeClr>
                </a:solidFill>
              </a:rPr>
              <a:t> rate</a:t>
            </a:r>
            <a:r>
              <a:rPr lang="de-DE" sz="1600" dirty="0">
                <a:solidFill>
                  <a:schemeClr val="accent2">
                    <a:lumMod val="25000"/>
                  </a:schemeClr>
                </a:solidFill>
              </a:rPr>
              <a:t>: Anteil der User, die zu Käufern werden </a:t>
            </a:r>
          </a:p>
        </p:txBody>
      </p:sp>
    </p:spTree>
    <p:extLst>
      <p:ext uri="{BB962C8B-B14F-4D97-AF65-F5344CB8AC3E}">
        <p14:creationId xmlns:p14="http://schemas.microsoft.com/office/powerpoint/2010/main" val="11817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2" grpId="0" animBg="1"/>
      <p:bldP spid="14" grpId="0"/>
      <p:bldP spid="20" grpId="0"/>
      <p:bldP spid="21" grpId="0" animBg="1"/>
      <p:bldP spid="16" grpId="0" animBg="1"/>
      <p:bldP spid="1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1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57">
        <p:fade/>
      </p:transition>
    </mc:Choice>
    <mc:Fallback xmlns=""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754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85584" y="-18700"/>
            <a:ext cx="9157754" cy="6858000"/>
          </a:xfrm>
          <a:prstGeom prst="rect">
            <a:avLst/>
          </a:prstGeom>
        </p:spPr>
      </p:pic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398752"/>
              </p:ext>
            </p:extLst>
          </p:nvPr>
        </p:nvGraphicFramePr>
        <p:xfrm>
          <a:off x="0" y="2636912"/>
          <a:ext cx="914400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0070" y="2579648"/>
            <a:ext cx="4313294" cy="1661304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3805180"/>
            <a:ext cx="9144000" cy="59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 mit </a:t>
            </a:r>
            <a:r>
              <a:rPr lang="en-US" sz="2400" dirty="0" err="1" smtClean="0">
                <a:solidFill>
                  <a:schemeClr val="bg1"/>
                </a:solidFill>
              </a:rPr>
              <a:t>künstlich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verzögerten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Ladezeiten</a:t>
            </a:r>
            <a:r>
              <a:rPr lang="en-US" sz="2400" dirty="0" smtClean="0">
                <a:solidFill>
                  <a:schemeClr val="bg1"/>
                </a:solidFill>
              </a:rPr>
              <a:t> von </a:t>
            </a:r>
            <a:r>
              <a:rPr lang="en-US" sz="2400" dirty="0" err="1" smtClean="0">
                <a:solidFill>
                  <a:schemeClr val="bg1"/>
                </a:solidFill>
              </a:rPr>
              <a:t>bis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zu</a:t>
            </a:r>
            <a:r>
              <a:rPr lang="en-US" sz="2400" dirty="0" smtClean="0">
                <a:solidFill>
                  <a:schemeClr val="bg1"/>
                </a:solidFill>
              </a:rPr>
              <a:t> 2000ms</a:t>
            </a:r>
          </a:p>
        </p:txBody>
      </p:sp>
      <p:sp>
        <p:nvSpPr>
          <p:cNvPr id="17" name="Rechteck 16"/>
          <p:cNvSpPr/>
          <p:nvPr/>
        </p:nvSpPr>
        <p:spPr>
          <a:xfrm>
            <a:off x="1043608" y="6428230"/>
            <a:ext cx="8100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14596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018 0.65371 L 1.05799 0.00278 " pathEditMode="fixed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99 0.00278 L 0.77448 -0.36481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-1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9777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42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5" grpId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73692"/>
          </a:xfrm>
          <a:prstGeom prst="rect">
            <a:avLst/>
          </a:prstGeom>
        </p:spPr>
      </p:pic>
      <p:pic>
        <p:nvPicPr>
          <p:cNvPr id="3074" name="Picture 2" descr="http://www.wellshine.co.uk/2013/wp-content/uploads/2014/07/Cleaners-Aberde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4644008" y="6209927"/>
            <a:ext cx="4104456" cy="6480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Aberdeen, </a:t>
            </a:r>
            <a:r>
              <a:rPr lang="en-US" sz="3200" dirty="0" err="1" smtClean="0">
                <a:solidFill>
                  <a:schemeClr val="bg1"/>
                </a:solidFill>
              </a:rPr>
              <a:t>Schottland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1520" y="1052736"/>
            <a:ext cx="8712968" cy="1188132"/>
          </a:xfrm>
          <a:prstGeom prst="rect">
            <a:avLst/>
          </a:prstGeom>
          <a:solidFill>
            <a:srgbClr val="3833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en-US" sz="1600" dirty="0" smtClean="0">
                <a:solidFill>
                  <a:schemeClr val="bg1"/>
                </a:solidFill>
              </a:rPr>
              <a:t>Die Aberdeen Research Group </a:t>
            </a:r>
            <a:r>
              <a:rPr lang="en-US" sz="1600" dirty="0" err="1" smtClean="0">
                <a:solidFill>
                  <a:schemeClr val="bg1"/>
                </a:solidFill>
              </a:rPr>
              <a:t>führte</a:t>
            </a:r>
            <a:r>
              <a:rPr lang="en-US" sz="1600" dirty="0" smtClean="0">
                <a:solidFill>
                  <a:schemeClr val="bg1"/>
                </a:solidFill>
              </a:rPr>
              <a:t> 2009 </a:t>
            </a:r>
            <a:r>
              <a:rPr lang="en-US" sz="1600" dirty="0" err="1" smtClean="0">
                <a:solidFill>
                  <a:schemeClr val="bg1"/>
                </a:solidFill>
              </a:rPr>
              <a:t>ein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Studie</a:t>
            </a:r>
            <a:r>
              <a:rPr lang="en-US" sz="1600" dirty="0" smtClean="0">
                <a:solidFill>
                  <a:schemeClr val="bg1"/>
                </a:solidFill>
              </a:rPr>
              <a:t> mit </a:t>
            </a:r>
            <a:r>
              <a:rPr lang="en-US" sz="1600" dirty="0">
                <a:solidFill>
                  <a:schemeClr val="bg1"/>
                </a:solidFill>
              </a:rPr>
              <a:t>160 </a:t>
            </a:r>
            <a:r>
              <a:rPr lang="en-US" sz="1600" dirty="0" err="1">
                <a:solidFill>
                  <a:schemeClr val="bg1"/>
                </a:solidFill>
              </a:rPr>
              <a:t>Organisationen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durch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680" y="1052736"/>
            <a:ext cx="1577839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89262" y="3861048"/>
            <a:ext cx="883748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Sekunde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Verzögerug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der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Ladezeit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führte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</a:t>
            </a:r>
            <a:r>
              <a:rPr lang="en-US" sz="3200" dirty="0"/>
              <a:t>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Umsatz</a:t>
            </a:r>
            <a:endParaRPr lang="en-US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Seitenaufrufe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geringere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Kundenzufriedenheit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275856" y="6381328"/>
            <a:ext cx="5814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36778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09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6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42533" y="550006"/>
            <a:ext cx="8293963" cy="324000"/>
          </a:xfrm>
        </p:spPr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735" y="577552"/>
            <a:ext cx="7938937" cy="6019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513056" y="605740"/>
            <a:ext cx="1797225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15616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45487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</a:t>
            </a:r>
            <a:r>
              <a:rPr lang="en-US" sz="1200" dirty="0">
                <a:solidFill>
                  <a:srgbClr val="2ECC71"/>
                </a:solidFill>
              </a:rPr>
              <a:t>optimierter Shop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95936" y="605740"/>
            <a:ext cx="2224456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optimierter Shop</a:t>
            </a:r>
          </a:p>
        </p:txBody>
      </p:sp>
      <p:sp>
        <p:nvSpPr>
          <p:cNvPr id="14" name="Rechteck 13"/>
          <p:cNvSpPr/>
          <p:nvPr/>
        </p:nvSpPr>
        <p:spPr>
          <a:xfrm>
            <a:off x="6355231" y="605740"/>
            <a:ext cx="2781576" cy="30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300192" y="3689520"/>
            <a:ext cx="2771801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182601" y="4581128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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00864" y="1521123"/>
            <a:ext cx="426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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699792" y="3049424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0" name="Rechteck 29"/>
          <p:cNvSpPr/>
          <p:nvPr/>
        </p:nvSpPr>
        <p:spPr>
          <a:xfrm>
            <a:off x="2699792" y="5733256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Auswirkung einer Performanceoptimierung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/>
          <a:srcRect r="388"/>
          <a:stretch/>
        </p:blipFill>
        <p:spPr>
          <a:xfrm>
            <a:off x="10789" y="580140"/>
            <a:ext cx="9136807" cy="625391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>
                <a:solidFill>
                  <a:schemeClr val="bg1"/>
                </a:solidFill>
              </a:rPr>
              <a:t>Seite </a:t>
            </a:r>
            <a:fld id="{26F0CC0A-7687-4B44-955F-AD67B8EF3E28}" type="slidenum">
              <a:rPr lang="de-DE" smtClean="0">
                <a:solidFill>
                  <a:schemeClr val="bg1"/>
                </a:solidFill>
              </a:rPr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9" grpId="0"/>
      <p:bldP spid="30" grpId="0"/>
    </p:bldLst>
  </p:timing>
  <p:extLst mod="1">
    <p:ext uri="{E180D4A7-C9FB-4DFB-919C-405C955672EB}">
      <p14:showEvtLst xmlns:p14="http://schemas.microsoft.com/office/powerpoint/2010/main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1174</Words>
  <Application>Microsoft Office PowerPoint</Application>
  <PresentationFormat>Bildschirmpräsentation (4:3)</PresentationFormat>
  <Paragraphs>384</Paragraphs>
  <Slides>40</Slides>
  <Notes>15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1" baseType="lpstr">
      <vt:lpstr>Default Theme</vt:lpstr>
      <vt:lpstr>Performance Hackathon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Performance-Hackathon</vt:lpstr>
      <vt:lpstr>Performance-Hackathon</vt:lpstr>
      <vt:lpstr>Auswirkung einer Performanceoptimierung</vt:lpstr>
      <vt:lpstr>PowerPoint-Präsentation</vt:lpstr>
      <vt:lpstr>Performance Bookmarklet</vt:lpstr>
      <vt:lpstr>Demo: Developer Tools im Chrome</vt:lpstr>
      <vt:lpstr>Performance-Hackathon</vt:lpstr>
      <vt:lpstr>Optimierung…</vt:lpstr>
      <vt:lpstr>PowerPoint-Präsentation</vt:lpstr>
      <vt:lpstr>Performance-Hackathon</vt:lpstr>
      <vt:lpstr>Performance-Hackathon</vt:lpstr>
      <vt:lpstr>Demo: OpenSpeedMonitor Messung</vt:lpstr>
      <vt:lpstr>Performance-Hackathon</vt:lpstr>
      <vt:lpstr>PowerPoint-Präsentation</vt:lpstr>
      <vt:lpstr>Optimierung…</vt:lpstr>
      <vt:lpstr>Optimierung…</vt:lpstr>
      <vt:lpstr>Optimierung …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103</cp:revision>
  <dcterms:created xsi:type="dcterms:W3CDTF">2015-03-16T14:56:35Z</dcterms:created>
  <dcterms:modified xsi:type="dcterms:W3CDTF">2015-04-28T23:05:41Z</dcterms:modified>
</cp:coreProperties>
</file>